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jpeg" ContentType="image/jpeg"/>
  <Override PartName="/ppt/media/image5.png" ContentType="image/png"/>
  <Override PartName="/ppt/media/media2.mp4" ContentType="video/mp4"/>
  <Override PartName="/ppt/media/image4.png" ContentType="image/png"/>
  <Override PartName="/ppt/media/image3.png" ContentType="image/png"/>
  <Override PartName="/ppt/media/image6.jpeg" ContentType="image/jpe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comments/comment7.xml" ContentType="application/vnd.openxmlformats-officedocument.presentationml.comments+xml"/>
  <Override PartName="/ppt/commentAuthors.xml" ContentType="application/vnd.openxmlformats-officedocument.presentationml.commentAuthor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0080625" cy="7559675"/>
  <p:notesSz cx="7772400" cy="10058400"/>
</p:presentation>
</file>

<file path=ppt/commentAuthors.xml><?xml version="1.0" encoding="utf-8"?>
<p:cmAuthorLst xmlns:p="http://schemas.openxmlformats.org/presentationml/2006/main">
  <p:cmAuthor id="0" name="" initials="" lastIdx="1" clrIdx="0"/>
</p:cmAuthorLst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commentAuthors" Target="commentAuthors.xml"/>
</Relationships>
</file>

<file path=ppt/comments/comment7.xml><?xml version="1.0" encoding="utf-8"?>
<p:cmLst xmlns:p="http://schemas.openxmlformats.org/presentationml/2006/main">
  <p:cm authorId="0" dt="2022-08-29T17:10:31.000000000" idx="1">
    <p:pos x="0" y="0"/>
    <p:text>[1] Yang et al., 2019 – Where’s My Mirror?
Yang and Wang, 2008 – Dealing with laser scanner failure</p:text>
  </p:cm>
</p:cmLst>
</file>

<file path=ppt/media/image1.jpeg>
</file>

<file path=ppt/media/image3.png>
</file>

<file path=ppt/media/image4.png>
</file>

<file path=ppt/media/image5.png>
</file>

<file path=ppt/media/image6.jpeg>
</file>

<file path=ppt/media/media2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46392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56748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6000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46392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56748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360000" y="360000"/>
            <a:ext cx="9359640" cy="4171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346392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56748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36000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 type="body"/>
          </p:nvPr>
        </p:nvSpPr>
        <p:spPr>
          <a:xfrm>
            <a:off x="346392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 type="body"/>
          </p:nvPr>
        </p:nvSpPr>
        <p:spPr>
          <a:xfrm>
            <a:off x="656748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60000" y="360000"/>
            <a:ext cx="9359640" cy="4171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PH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PH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3150000"/>
            <a:ext cx="9719640" cy="1259640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PH" sz="4400" spc="-1" strike="noStrike">
                <a:latin typeface="Arial"/>
              </a:rPr>
              <a:t>Click to edit the title text format</a:t>
            </a:r>
            <a:endParaRPr b="0" lang="en-PH" sz="44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Arial"/>
              </a:rPr>
              <a:t>Click to edit the outline text format</a:t>
            </a:r>
            <a:endParaRPr b="0" lang="en-PH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PH" sz="2800" spc="-1" strike="noStrike">
                <a:latin typeface="Arial"/>
              </a:rPr>
              <a:t>Second Outline Level</a:t>
            </a:r>
            <a:endParaRPr b="0" lang="en-PH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400" spc="-1" strike="noStrike">
                <a:latin typeface="Arial"/>
              </a:rPr>
              <a:t>Third Outline Level</a:t>
            </a:r>
            <a:endParaRPr b="0" lang="en-PH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PH" sz="2000" spc="-1" strike="noStrike">
                <a:latin typeface="Arial"/>
              </a:rPr>
              <a:t>Fourth Outline Level</a:t>
            </a:r>
            <a:endParaRPr b="0" lang="en-PH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000" spc="-1" strike="noStrike">
                <a:latin typeface="Arial"/>
              </a:rPr>
              <a:t>Fifth Outline Level</a:t>
            </a:r>
            <a:endParaRPr b="0" lang="en-PH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000" spc="-1" strike="noStrike">
                <a:latin typeface="Arial"/>
              </a:rPr>
              <a:t>Sixth Outline Level</a:t>
            </a:r>
            <a:endParaRPr b="0" lang="en-PH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000" spc="-1" strike="noStrike">
                <a:latin typeface="Arial"/>
              </a:rPr>
              <a:t>Seventh Outline Level</a:t>
            </a:r>
            <a:endParaRPr b="0" lang="en-PH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180000"/>
            <a:ext cx="9719640" cy="125964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7560000" y="6840000"/>
            <a:ext cx="2519640" cy="53964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3"/>
          <p:cNvSpPr/>
          <p:nvPr/>
        </p:nvSpPr>
        <p:spPr>
          <a:xfrm>
            <a:off x="900000" y="6840000"/>
            <a:ext cx="6479640" cy="53964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4"/>
          <p:cNvSpPr/>
          <p:nvPr/>
        </p:nvSpPr>
        <p:spPr>
          <a:xfrm>
            <a:off x="180000" y="6840000"/>
            <a:ext cx="539640" cy="53964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5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PH" sz="4400" spc="-1" strike="noStrike">
                <a:latin typeface="Arial"/>
              </a:rPr>
              <a:t>Click to edit the title text format</a:t>
            </a:r>
            <a:endParaRPr b="0" lang="en-PH" sz="44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Arial"/>
              </a:rPr>
              <a:t>Click to edit the outline text format</a:t>
            </a:r>
            <a:endParaRPr b="0" lang="en-PH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PH" sz="2800" spc="-1" strike="noStrike">
                <a:latin typeface="Arial"/>
              </a:rPr>
              <a:t>Second Outline Level</a:t>
            </a:r>
            <a:endParaRPr b="0" lang="en-PH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400" spc="-1" strike="noStrike">
                <a:latin typeface="Arial"/>
              </a:rPr>
              <a:t>Third Outline Level</a:t>
            </a:r>
            <a:endParaRPr b="0" lang="en-PH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PH" sz="2000" spc="-1" strike="noStrike">
                <a:latin typeface="Arial"/>
              </a:rPr>
              <a:t>Fourth Outline Level</a:t>
            </a:r>
            <a:endParaRPr b="0" lang="en-PH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000" spc="-1" strike="noStrike">
                <a:latin typeface="Arial"/>
              </a:rPr>
              <a:t>Fifth Outline Level</a:t>
            </a:r>
            <a:endParaRPr b="0" lang="en-PH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000" spc="-1" strike="noStrike">
                <a:latin typeface="Arial"/>
              </a:rPr>
              <a:t>Sixth Outline Level</a:t>
            </a:r>
            <a:endParaRPr b="0" lang="en-PH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000" spc="-1" strike="noStrike">
                <a:latin typeface="Arial"/>
              </a:rPr>
              <a:t>Seventh Outline Level</a:t>
            </a:r>
            <a:endParaRPr b="0" lang="en-PH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video" Target="../media/media2.mp4"/><Relationship Id="rId2" Type="http://schemas.microsoft.com/office/2007/relationships/media" Target="../media/media2.mp4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6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://cutting.psych.cornell.edu/pubs/Perception with an Eye for Motion.pdf" TargetMode="External"/><Relationship Id="rId2" Type="http://schemas.openxmlformats.org/officeDocument/2006/relationships/hyperlink" Target="https://www.researchgate.net/deref/http%3A%2F%2Fdx.doi.org%2F10.1007%2F978-3-319-27146-0_11" TargetMode="External"/><Relationship Id="rId3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hyperlink" Target="https://arxiv.org/abs/1801.00631v1" TargetMode="External"/><Relationship Id="rId2" Type="http://schemas.openxmlformats.org/officeDocument/2006/relationships/hyperlink" Target="https://www.researchgate.net/deref/http%3A%2F%2Fdx.doi.org%2F10.1007%2F978-3-030-17795-9_10" TargetMode="External"/><Relationship Id="rId3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comments" Target="../comments/comment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360000" y="333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Video Processing Techniques for Mirror Detection in Monocular Visual SLAM</a:t>
            </a:r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	</a:t>
            </a:r>
            <a:endParaRPr b="0" lang="en-PH" sz="3200" spc="-1" strike="noStrike"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540000" y="4680000"/>
            <a:ext cx="9179640" cy="25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</a:pPr>
            <a:r>
              <a:rPr b="0" lang="en-PH" sz="2200" spc="-1" strike="noStrike">
                <a:solidFill>
                  <a:srgbClr val="1c1c1c"/>
                </a:solidFill>
                <a:latin typeface="Noto Sans Light"/>
              </a:rPr>
              <a:t>Julianne Marie Ruz</a:t>
            </a:r>
            <a:endParaRPr b="0" lang="en-PH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PH" sz="2200" spc="-1" strike="noStrike">
                <a:solidFill>
                  <a:srgbClr val="1c1c1c"/>
                </a:solidFill>
                <a:latin typeface="Noto Sans Light"/>
              </a:rPr>
              <a:t>2014-04280</a:t>
            </a:r>
            <a:endParaRPr b="0" lang="en-PH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Mirror Detection</a:t>
            </a:r>
            <a:endParaRPr b="0" lang="en-PH" sz="3200" spc="-1" strike="noStrike">
              <a:latin typeface="Arial"/>
            </a:endParaRPr>
          </a:p>
        </p:txBody>
      </p:sp>
      <p:pic>
        <p:nvPicPr>
          <p:cNvPr id="101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789840" y="1656000"/>
            <a:ext cx="8319960" cy="500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360000" y="184680"/>
            <a:ext cx="9359640" cy="1250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Extended Kalman Filter</a:t>
            </a:r>
            <a:endParaRPr b="1" lang="en-PH" sz="32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360000" y="1980000"/>
            <a:ext cx="9179640" cy="467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r>
              <a:rPr b="0" lang="en-PH" sz="2600" spc="-1" strike="noStrike">
                <a:latin typeface="Noto Sans Semibold"/>
              </a:rPr>
              <a:t>- a heuristic for nonlinear filtering</a:t>
            </a:r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r>
              <a:rPr b="0" lang="en-PH" sz="2600" spc="-1" strike="noStrike">
                <a:latin typeface="Noto Sans Semibold"/>
              </a:rPr>
              <a:t>- is more flexible than the Kalman filter that it inherits from because it approximates the belief expression (Thrun et al., 2006)</a:t>
            </a:r>
            <a:endParaRPr b="0" lang="en-PH" sz="2600" spc="-1" strike="noStrike"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SLAM Framework</a:t>
            </a:r>
            <a:endParaRPr b="1" lang="en-PH" sz="3200" spc="-1" strike="noStrike">
              <a:solidFill>
                <a:srgbClr val="ffffff"/>
              </a:solidFill>
              <a:latin typeface="Noto Sans Black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576000" y="1800000"/>
            <a:ext cx="9000000" cy="2930760"/>
          </a:xfrm>
          <a:prstGeom prst="rect">
            <a:avLst/>
          </a:prstGeom>
          <a:ln>
            <a:noFill/>
          </a:ln>
        </p:spPr>
      </p:pic>
      <p:sp>
        <p:nvSpPr>
          <p:cNvPr id="106" name="TextShape 2"/>
          <p:cNvSpPr txBox="1"/>
          <p:nvPr/>
        </p:nvSpPr>
        <p:spPr>
          <a:xfrm>
            <a:off x="633960" y="5045040"/>
            <a:ext cx="8607240" cy="190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On the left is the </a:t>
            </a:r>
            <a:r>
              <a:rPr b="0" i="1" lang="en-PH" sz="2600" spc="-1" strike="noStrike">
                <a:latin typeface="Noto Sans Semibold"/>
              </a:rPr>
              <a:t>state vector </a:t>
            </a:r>
            <a:r>
              <a:rPr b="0" lang="en-PH" sz="2600" spc="-1" strike="noStrike">
                <a:latin typeface="Noto Sans Semibold"/>
              </a:rPr>
              <a:t>and on the right the </a:t>
            </a:r>
            <a:r>
              <a:rPr b="0" i="1" lang="en-PH" sz="2600" spc="-1" strike="noStrike">
                <a:latin typeface="Noto Sans Semibold"/>
              </a:rPr>
              <a:t>covariance matrix.</a:t>
            </a:r>
            <a:r>
              <a:rPr b="0" lang="en-PH" sz="2600" spc="-1" strike="noStrike">
                <a:latin typeface="Noto Sans Semibold"/>
              </a:rPr>
              <a:t> We’ll be working with this when applying the Extended Kalman filter to SLAM.</a:t>
            </a:r>
            <a:endParaRPr b="0" lang="en-PH" sz="2600" spc="-1" strike="noStrike"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EKF SLAM Framework (Stachniss, 2013)</a:t>
            </a:r>
            <a:endParaRPr b="0" lang="en-PH" sz="3200" spc="-1" strike="noStrike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360000" y="1980000"/>
            <a:ext cx="9179640" cy="467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1. State prediction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	</a:t>
            </a:r>
            <a:r>
              <a:rPr b="0" lang="en-PH" sz="2600" spc="-1" strike="noStrike">
                <a:solidFill>
                  <a:srgbClr val="1c1c1c"/>
                </a:solidFill>
                <a:latin typeface="Noto Sans SemiBold"/>
              </a:rPr>
              <a:t>- predict the next state and update the first 3 dimensions of the covariance matrix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2. Measurement prediction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	</a:t>
            </a:r>
            <a:r>
              <a:rPr b="0" lang="en-PH" sz="2600" spc="-1" strike="noStrike">
                <a:solidFill>
                  <a:srgbClr val="1c1c1c"/>
                </a:solidFill>
                <a:latin typeface="Noto Sans SemiBold"/>
              </a:rPr>
              <a:t>- what the robot assumes to measure with the current information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endParaRPr b="0" lang="en-PH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EKF SLAM Framework</a:t>
            </a:r>
            <a:endParaRPr b="1" lang="en-PH" sz="32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360000" y="1844280"/>
            <a:ext cx="9179640" cy="4951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3. Measurement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	</a:t>
            </a:r>
            <a:r>
              <a:rPr b="0" lang="en-PH" sz="2600" spc="-1" strike="noStrike">
                <a:solidFill>
                  <a:srgbClr val="1c1c1c"/>
                </a:solidFill>
                <a:latin typeface="Noto Sans SemiBold"/>
              </a:rPr>
              <a:t>- the obtained measurement is now the reality percieved by the robot. It will then map the measurement to a landmark and, if there are prior marked landmarks, compute the difference between it and the n-1th landmark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4. Data association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	</a:t>
            </a:r>
            <a:r>
              <a:rPr b="0" lang="en-PH" sz="2600" spc="-1" strike="noStrike">
                <a:solidFill>
                  <a:srgbClr val="1c1c1c"/>
                </a:solidFill>
                <a:latin typeface="Noto Sans SemiBold"/>
              </a:rPr>
              <a:t>- update the mean vector, then update the covariance matrix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5. Update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6. Repeat</a:t>
            </a:r>
            <a:endParaRPr b="0" lang="en-PH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Robot body (Müller and Koltun, 2020)</a:t>
            </a:r>
            <a:endParaRPr b="0" lang="en-PH" sz="3200" spc="-1" strike="noStrike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360000" y="1980000"/>
            <a:ext cx="9179640" cy="467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345960" y="2497320"/>
            <a:ext cx="9467280" cy="2942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Division of labor</a:t>
            </a:r>
            <a:endParaRPr b="1" lang="en-PH" sz="32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360000" y="1980000"/>
            <a:ext cx="4479480" cy="467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PH" sz="2600" spc="-1" strike="noStrike" u="sng">
                <a:uFillTx/>
                <a:latin typeface="Noto Sans SemiBold"/>
              </a:rPr>
              <a:t>Android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Run the SLAM framework 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Graphical user interface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Video stream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Serial communication</a:t>
            </a:r>
            <a:endParaRPr b="0" lang="en-PH" sz="2600" spc="-1" strike="noStrike" u="sng">
              <a:uFillTx/>
              <a:latin typeface="Noto Sans SemiBold"/>
            </a:endParaRPr>
          </a:p>
        </p:txBody>
      </p:sp>
      <p:sp>
        <p:nvSpPr>
          <p:cNvPr id="116" name="TextShape 3"/>
          <p:cNvSpPr txBox="1"/>
          <p:nvPr/>
        </p:nvSpPr>
        <p:spPr>
          <a:xfrm>
            <a:off x="5063760" y="1980000"/>
            <a:ext cx="4479480" cy="467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PH" sz="2600" spc="-1" strike="noStrike" u="sng">
                <a:uFillTx/>
                <a:latin typeface="Noto Sans SemiBold"/>
              </a:rPr>
              <a:t>Arduino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Motor control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Monitor battery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Measure wheel speed and RPM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Serial communication</a:t>
            </a:r>
            <a:endParaRPr b="0" lang="en-PH" sz="2600" spc="-1" strike="noStrike" u="sng">
              <a:uFillTx/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ff"/>
                </a:solidFill>
                <a:latin typeface="Arial"/>
              </a:rPr>
              <a:t>Initial results</a:t>
            </a:r>
            <a:endParaRPr b="1" lang="en-PH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8" name="" descr=""/>
          <p:cNvPicPr/>
          <p:nvPr/>
        </p:nvPicPr>
        <p:blipFill>
          <a:blip r:embed="rId1"/>
          <a:stretch/>
        </p:blipFill>
        <p:spPr>
          <a:xfrm>
            <a:off x="4752000" y="2016000"/>
            <a:ext cx="5040000" cy="3312000"/>
          </a:xfrm>
          <a:prstGeom prst="rect">
            <a:avLst/>
          </a:prstGeom>
          <a:ln>
            <a:noFill/>
          </a:ln>
        </p:spPr>
      </p:pic>
      <p:sp>
        <p:nvSpPr>
          <p:cNvPr id="119" name="TextShape 2"/>
          <p:cNvSpPr txBox="1"/>
          <p:nvPr/>
        </p:nvSpPr>
        <p:spPr>
          <a:xfrm>
            <a:off x="5063760" y="5688000"/>
            <a:ext cx="4479480" cy="971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1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Arial"/>
              </a:rPr>
              <a:t>Red - rectangles</a:t>
            </a:r>
            <a:endParaRPr b="0" lang="en-PH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Arial"/>
              </a:rPr>
              <a:t>Blue - triangles</a:t>
            </a:r>
            <a:endParaRPr b="0" lang="en-PH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Arial"/>
              </a:rPr>
              <a:t>Purple – polygons (5-9 sides)</a:t>
            </a:r>
            <a:endParaRPr b="0" lang="en-PH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Arial"/>
              </a:rPr>
              <a:t>Green – camera lens</a:t>
            </a:r>
            <a:endParaRPr b="0" lang="en-PH" sz="3200" spc="-1" strike="noStrike">
              <a:latin typeface="Arial"/>
            </a:endParaRPr>
          </a:p>
        </p:txBody>
      </p:sp>
      <p:sp>
        <p:nvSpPr>
          <p:cNvPr id="120" name="TextShape 3"/>
          <p:cNvSpPr txBox="1"/>
          <p:nvPr/>
        </p:nvSpPr>
        <p:spPr>
          <a:xfrm>
            <a:off x="288000" y="1944000"/>
            <a:ext cx="4479480" cy="4712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PH" sz="2600" spc="-1" strike="noStrike" u="sng">
                <a:uFillTx/>
                <a:latin typeface="Noto Sans SemiBold"/>
              </a:rPr>
              <a:t>Android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Basic GUI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Serial connection to Iduino Uno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PH" sz="2600" spc="-1" strike="noStrike" u="sng">
                <a:uFillTx/>
                <a:latin typeface="Noto Sans SemiBold"/>
              </a:rPr>
              <a:t>Arduino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Code snippets for DC motor control via motor shield and servo motor</a:t>
            </a:r>
            <a:endParaRPr b="0" lang="en-PH" sz="2600" spc="-1" strike="noStrike" u="sng">
              <a:uFillTx/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Serial connection to Android</a:t>
            </a:r>
            <a:endParaRPr b="0" lang="en-PH" sz="2600" spc="-1" strike="noStrike" u="sng">
              <a:uFillTx/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4400" spc="-1" strike="noStrike">
                <a:solidFill>
                  <a:srgbClr val="ffffff"/>
                </a:solidFill>
                <a:latin typeface="Noto Sans Black"/>
              </a:rPr>
              <a:t>References</a:t>
            </a:r>
            <a:endParaRPr b="1" lang="en-PH" sz="4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324000" y="1800000"/>
            <a:ext cx="9179640" cy="485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34000"/>
          </a:bodyPr>
          <a:p>
            <a:r>
              <a:rPr b="0" lang="en-PH" sz="2600" spc="-1" strike="noStrike">
                <a:latin typeface="Noto Sans SemiBold"/>
                <a:ea typeface="Noto Sans CJK SC"/>
              </a:rPr>
              <a:t>Agrawal, P., Carriera, J., Malik, J. (2015). </a:t>
            </a:r>
            <a:r>
              <a:rPr b="0" lang="en-PH" sz="2600" spc="-1" strike="noStrike">
                <a:latin typeface="Noto Sans SemiBold"/>
                <a:ea typeface="Noto Sans CJK SC"/>
              </a:rPr>
              <a:t>Learning to See by Moving</a:t>
            </a:r>
            <a:r>
              <a:rPr b="0" lang="en-PH" sz="2600" spc="-1" strike="noStrike">
                <a:latin typeface="Noto Sans SemiBold"/>
                <a:ea typeface="Noto Sans CJK SC"/>
              </a:rPr>
              <a:t> [PDF]. </a:t>
            </a:r>
            <a:r>
              <a:rPr b="0" lang="en-PH" sz="2600" spc="-1" strike="noStrike">
                <a:latin typeface="Noto Sans SemiBold"/>
                <a:ea typeface="Noto Sans CJK SC"/>
              </a:rPr>
              <a:t>2015 IEEE International Conference on Computer Vision (ICCV), </a:t>
            </a:r>
            <a:r>
              <a:rPr b="0" lang="en-PH" sz="2600" spc="-1" strike="noStrike">
                <a:latin typeface="Noto Sans SemiBold"/>
                <a:ea typeface="Noto Sans CJK SC"/>
              </a:rPr>
              <a:t>2015, 37-45. DOI: 10.1109/ICCV.2015.13.</a:t>
            </a:r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r>
              <a:rPr b="0" lang="en-PH" sz="2600" spc="-1" strike="noStrike">
                <a:latin typeface="Noto Sans SemiBold"/>
                <a:ea typeface="Noto Sans CJK SC"/>
              </a:rPr>
              <a:t>Cadena, C., Carlone, L., Carrillo, H. Latif, Y., Scaramuzza, D., Neira, J., Reid, I., Leonard, J.J. (2016). </a:t>
            </a:r>
            <a:r>
              <a:rPr b="0" lang="en-PH" sz="2600" spc="-1" strike="noStrike">
                <a:latin typeface="Noto Sans SemiBold"/>
                <a:ea typeface="Noto Sans CJK SC"/>
              </a:rPr>
              <a:t>Past, Present, and Future of Simultaneous Localization and Mapping: Towards the Robust-Perception Age. </a:t>
            </a:r>
            <a:r>
              <a:rPr b="0" lang="en-PH" sz="2600" spc="-1" strike="noStrike">
                <a:latin typeface="Noto Sans SemiBold"/>
                <a:ea typeface="Noto Sans CJK SC"/>
              </a:rPr>
              <a:t>[PDF]. </a:t>
            </a:r>
            <a:r>
              <a:rPr b="0" lang="en-PH" sz="2600" spc="-1" strike="noStrike">
                <a:latin typeface="Noto Sans SemiBold"/>
                <a:ea typeface="Noto Sans CJK SC"/>
              </a:rPr>
              <a:t>IEEE Transactions on Robotics</a:t>
            </a:r>
            <a:r>
              <a:rPr b="0" lang="en-PH" sz="2600" spc="-1" strike="noStrike">
                <a:latin typeface="Noto Sans SemiBold"/>
                <a:ea typeface="Noto Sans CJK SC"/>
              </a:rPr>
              <a:t>, 32(2016), 1309-1332. DOI: 10.1109/TRO.2016.2624754.</a:t>
            </a:r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r>
              <a:rPr b="0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Cutting, J. (1986). </a:t>
            </a:r>
            <a:r>
              <a:rPr b="0" i="1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Perception with an Eye for Motion</a:t>
            </a:r>
            <a:r>
              <a:rPr b="0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 [</a:t>
            </a:r>
            <a:r>
              <a:rPr b="0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PDF</a:t>
            </a:r>
            <a:r>
              <a:rPr b="0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]. Cambridge, Massachussetts: The MIT Press. Retrieved from </a:t>
            </a:r>
            <a:r>
              <a:rPr b="0" lang="en-PH" sz="2600" spc="-1" strike="noStrike">
                <a:latin typeface="Noto Sans SemiBold"/>
                <a:ea typeface="Noto Sans CJK SC"/>
                <a:hlinkClick r:id="rId1"/>
              </a:rPr>
              <a:t>http://cutting.psych.cornell.edu/pubs/Perception%20with%20an%20Eye%20for%20Motion.pdf</a:t>
            </a:r>
            <a:r>
              <a:rPr b="0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.</a:t>
            </a:r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r>
              <a:rPr b="0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Koch, R., May, S., Koch, P., Kuhn, M., Nuchter, A. (2015). </a:t>
            </a:r>
            <a:r>
              <a:rPr b="0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Detection of Specular Reflections in Range Measurements for Faultless Robotic SLAM</a:t>
            </a:r>
            <a:r>
              <a:rPr b="0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 [PDF]. Robot 2015: Second Iberian Robotics Conference, Lisbon, Portugal. DOI: </a:t>
            </a:r>
            <a:r>
              <a:rPr b="0" lang="en-PH" sz="2600" spc="-1" strike="noStrike">
                <a:solidFill>
                  <a:srgbClr val="000000"/>
                </a:solidFill>
                <a:latin typeface="Noto Sans SemiBold"/>
                <a:ea typeface="Noto Sans CJK SC"/>
                <a:hlinkClick r:id="rId2"/>
              </a:rPr>
              <a:t>10.1007/978-3-319-27146-0_11</a:t>
            </a:r>
            <a:r>
              <a:rPr b="0" lang="en-PH" sz="2600" spc="-1" strike="noStrike" u="sng">
                <a:solidFill>
                  <a:srgbClr val="1155cc"/>
                </a:solidFill>
                <a:uFillTx/>
                <a:latin typeface="Noto Sans SemiBold"/>
                <a:ea typeface="Noto Sans CJK SC"/>
              </a:rPr>
              <a:t>.</a:t>
            </a:r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4400" spc="-1" strike="noStrike">
                <a:solidFill>
                  <a:srgbClr val="ffffff"/>
                </a:solidFill>
                <a:latin typeface="Noto Sans Black"/>
              </a:rPr>
              <a:t>References</a:t>
            </a:r>
            <a:endParaRPr b="1" lang="en-PH" sz="4400" spc="-1" strike="noStrike">
              <a:solidFill>
                <a:srgbClr val="ffffff"/>
              </a:solidFill>
              <a:latin typeface="Noto Sans Black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216000" y="1584000"/>
            <a:ext cx="9576000" cy="5256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41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Marcus, G. (2018). </a:t>
            </a:r>
            <a:r>
              <a:rPr b="0" i="1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Deep Learning: A Critical Appraisal</a:t>
            </a: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 [PDF]. Retrieved from </a:t>
            </a:r>
            <a:r>
              <a:rPr b="0" lang="en-PH" sz="2400" spc="-1" strike="noStrike">
                <a:solidFill>
                  <a:srgbClr val="1155cc"/>
                </a:solidFill>
                <a:latin typeface="Noto Sans SemiBold"/>
                <a:ea typeface="Noto Sans CJK SC"/>
                <a:hlinkClick r:id="rId1"/>
              </a:rPr>
              <a:t>https://arxiv.org/abs/1801.00631v1</a:t>
            </a: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.</a:t>
            </a:r>
            <a:endParaRPr b="0" lang="en-PH" sz="24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PH" sz="24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Müller, M. and Koltun, V. (2020). OpenBot: Turning Smartphones into Robots. [ebook] Available at: &lt;https://arxiv.org/abs/2008.10631&gt; [Accessed 1 September 2022].</a:t>
            </a:r>
            <a:endParaRPr b="0" lang="en-PH" sz="24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PH" sz="24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O’ Mahony, N., Campbell, S., Carvalho, A., Harapanahalli, S., Hernandez, G.V., Krpalkova, L., Riordan, D., Walsh, J. (2019). </a:t>
            </a: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Deep Learning vs. Traditional Computer Vision </a:t>
            </a: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[PDF]. Computer Vision Conference (CVC) 2019, Las Vegas, Nevada, United States. DOI: </a:t>
            </a:r>
            <a:r>
              <a:rPr b="0" lang="en-PH" sz="2400" spc="-1" strike="noStrike">
                <a:solidFill>
                  <a:srgbClr val="1155cc"/>
                </a:solidFill>
                <a:latin typeface="Noto Sans SemiBold"/>
                <a:ea typeface="Noto Sans CJK SC"/>
                <a:hlinkClick r:id="rId2"/>
              </a:rPr>
              <a:t>10.1007/978-3-030-17795-9_10</a:t>
            </a:r>
            <a:r>
              <a:rPr b="0" lang="en-PH" sz="2400" spc="-1" strike="noStrike">
                <a:solidFill>
                  <a:srgbClr val="1155cc"/>
                </a:solidFill>
                <a:latin typeface="Noto Sans SemiBold"/>
                <a:ea typeface="Noto Sans CJK SC"/>
              </a:rPr>
              <a:t>.</a:t>
            </a:r>
            <a:endParaRPr b="0" lang="en-PH" sz="24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PH" sz="24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Stachniss, C. (2013) </a:t>
            </a:r>
            <a:r>
              <a:rPr b="0" i="1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SLAM Course – 05 – EKF SLAM (2013/14; Cyrill Stachniss) </a:t>
            </a: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[Video]. Youtube. https://www.youtube.com/watch?v=XeWG5D71gC0&amp;ab_channel=CyrillStachniss.</a:t>
            </a:r>
            <a:endParaRPr b="0" lang="en-PH" sz="24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PH" sz="24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400" spc="-1" strike="noStrike">
                <a:solidFill>
                  <a:srgbClr val="000000"/>
                </a:solidFill>
                <a:latin typeface="Noto Sans SemiBold"/>
                <a:ea typeface="Noto Sans CJK SC"/>
              </a:rPr>
              <a:t>Thrun, S., Burgard, W. and Fox, D., 2006. Probabilistic Robotics. [ebook] The MIT Press. Available at: &lt;https://github.com/liulinbo/slam/blob/master/Probabilistic%20Robotics%20_Sebastian%20Thrun%20et%20al..pdf&gt;.</a:t>
            </a:r>
            <a:endParaRPr b="0" lang="en-PH" sz="24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PH" sz="2400" spc="-1" strike="noStrike"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ff"/>
                </a:solidFill>
                <a:latin typeface="Nato Sans Black"/>
              </a:rPr>
              <a:t>Introduction</a:t>
            </a:r>
            <a:endParaRPr b="1" lang="en-PH" sz="3200" spc="-1" strike="noStrike">
              <a:solidFill>
                <a:srgbClr val="ffffff"/>
              </a:solidFill>
              <a:latin typeface="Nato Sans Black"/>
            </a:endParaRPr>
          </a:p>
        </p:txBody>
      </p:sp>
      <p:sp>
        <p:nvSpPr>
          <p:cNvPr id="84" name="TextShape 2"/>
          <p:cNvSpPr txBox="1"/>
          <p:nvPr/>
        </p:nvSpPr>
        <p:spPr>
          <a:xfrm>
            <a:off x="360000" y="1980000"/>
            <a:ext cx="9179640" cy="467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PH" sz="2600" spc="-1" strike="noStrike">
              <a:latin typeface="Na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ato Sans SemiBold"/>
              </a:rPr>
              <a:t>Mirrors are a common object in our environment. Hence robots must be able to recognize them to prevent property damage and damage to themselves.</a:t>
            </a:r>
            <a:endParaRPr b="0" lang="en-PH" sz="2600" spc="-1" strike="noStrike">
              <a:latin typeface="Na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PH" sz="2600" spc="-1" strike="noStrike">
              <a:latin typeface="Na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Thesis</a:t>
            </a:r>
            <a:r>
              <a:rPr b="1" lang="en-PH" sz="3200" spc="-1" strike="noStrike">
                <a:solidFill>
                  <a:srgbClr val="ffffff"/>
                </a:solidFill>
                <a:latin typeface="Nato Sans Black"/>
              </a:rPr>
              <a:t> Objective</a:t>
            </a:r>
            <a:endParaRPr b="1" lang="en-PH" sz="3200" spc="-1" strike="noStrike">
              <a:solidFill>
                <a:srgbClr val="ffffff"/>
              </a:solidFill>
              <a:latin typeface="Nato Sans Black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468360" y="2160000"/>
            <a:ext cx="9179640" cy="467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Noto Sans SemiBold"/>
              </a:rPr>
              <a:t>The study aims to show that </a:t>
            </a:r>
            <a:r>
              <a:rPr b="0" lang="en-PH" sz="3200" spc="-1" strike="noStrike">
                <a:latin typeface="Noto Sans SemiBold"/>
              </a:rPr>
              <a:t>modified video processing </a:t>
            </a:r>
            <a:r>
              <a:rPr b="0" lang="en-PH" sz="3200" spc="-1" strike="noStrike">
                <a:latin typeface="Noto Sans SemiBold"/>
              </a:rPr>
              <a:t>techniques can be used to </a:t>
            </a:r>
            <a:r>
              <a:rPr b="0" lang="en-PH" sz="3200" spc="-1" strike="noStrike">
                <a:latin typeface="Noto Sans SemiBold"/>
              </a:rPr>
              <a:t>identify mirrors in visual SLAM. </a:t>
            </a:r>
            <a:endParaRPr b="0" lang="en-PH" sz="3200" spc="-1" strike="noStrike"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360000" y="335520"/>
            <a:ext cx="9359640" cy="948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ff"/>
                </a:solidFill>
                <a:latin typeface="Naot Sans Black"/>
              </a:rPr>
              <a:t>Overview of important concepts and terms</a:t>
            </a:r>
            <a:endParaRPr b="1" lang="en-PH" sz="3200" spc="-1" strike="noStrike">
              <a:solidFill>
                <a:srgbClr val="ffffff"/>
              </a:solidFill>
              <a:latin typeface="Naot Sans Black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360000" y="1584000"/>
            <a:ext cx="9179640" cy="5075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PH" sz="2600" spc="-1" strike="noStrike">
                <a:latin typeface="Noto Sans SemiBold"/>
              </a:rPr>
              <a:t>Egomotion (Agrawal </a:t>
            </a:r>
            <a:r>
              <a:rPr b="1" lang="en-PH" sz="2600" spc="-1" strike="noStrike">
                <a:latin typeface="Noto Sans SemiBold"/>
              </a:rPr>
              <a:t>et al., 2015)</a:t>
            </a:r>
            <a:endParaRPr b="0" lang="en-PH" sz="26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- an agent’s awareness </a:t>
            </a:r>
            <a:r>
              <a:rPr b="0" lang="en-PH" sz="2600" spc="-1" strike="noStrike">
                <a:latin typeface="Noto Sans SemiBold"/>
              </a:rPr>
              <a:t>of its own motion</a:t>
            </a:r>
            <a:endParaRPr b="0" lang="en-PH" sz="26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PH" sz="2600" spc="-1" strike="noStrike">
                <a:latin typeface="Noto Sans SemiBold"/>
              </a:rPr>
              <a:t>Invariants (Cutting, </a:t>
            </a:r>
            <a:r>
              <a:rPr b="1" lang="en-PH" sz="2600" spc="-1" strike="noStrike">
                <a:latin typeface="Noto Sans SemiBold"/>
              </a:rPr>
              <a:t>1986)</a:t>
            </a:r>
            <a:endParaRPr b="0" lang="en-PH" sz="26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- anything left </a:t>
            </a:r>
            <a:r>
              <a:rPr b="0" lang="en-PH" sz="2600" spc="-1" strike="noStrike">
                <a:latin typeface="Noto Sans SemiBold"/>
              </a:rPr>
              <a:t>unaltered by coordinate </a:t>
            </a:r>
            <a:r>
              <a:rPr b="0" lang="en-PH" sz="2600" spc="-1" strike="noStrike">
                <a:latin typeface="Noto Sans SemiBold"/>
              </a:rPr>
              <a:t>transformation</a:t>
            </a:r>
            <a:endParaRPr b="0" lang="en-PH" sz="26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PH" sz="2600" spc="-1" strike="noStrike">
                <a:latin typeface="Noto Sans SemiBold"/>
              </a:rPr>
              <a:t>Focus of expansion</a:t>
            </a:r>
            <a:endParaRPr b="0" lang="en-PH" sz="26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- the point where optic </a:t>
            </a:r>
            <a:r>
              <a:rPr b="0" lang="en-PH" sz="2600" spc="-1" strike="noStrike">
                <a:latin typeface="Noto Sans SemiBold"/>
              </a:rPr>
              <a:t>flow seems to come </a:t>
            </a:r>
            <a:r>
              <a:rPr b="0" lang="en-PH" sz="2600" spc="-1" strike="noStrike">
                <a:latin typeface="Noto Sans SemiBold"/>
              </a:rPr>
              <a:t>from</a:t>
            </a:r>
            <a:endParaRPr b="0" lang="en-PH" sz="26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PH" sz="2600" spc="-1" strike="noStrike">
                <a:latin typeface="Noto Sans SemiBold"/>
              </a:rPr>
              <a:t>Motion parallax</a:t>
            </a:r>
            <a:endParaRPr b="0" lang="en-PH" sz="26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2600" spc="-1" strike="noStrike">
                <a:latin typeface="Noto Sans SemiBold"/>
              </a:rPr>
              <a:t>- change in object </a:t>
            </a:r>
            <a:r>
              <a:rPr b="0" lang="en-PH" sz="2600" spc="-1" strike="noStrike">
                <a:latin typeface="Noto Sans SemiBold"/>
              </a:rPr>
              <a:t>position due to change </a:t>
            </a:r>
            <a:r>
              <a:rPr b="0" lang="en-PH" sz="2600" spc="-1" strike="noStrike">
                <a:latin typeface="Noto Sans SemiBold"/>
              </a:rPr>
              <a:t>in viewer position</a:t>
            </a:r>
            <a:endParaRPr b="0" lang="en-PH" sz="2600" spc="-1" strike="noStrike"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Overview of important concepts and terms</a:t>
            </a:r>
            <a:endParaRPr b="0" lang="en-PH" sz="32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360000" y="1656000"/>
            <a:ext cx="9179640" cy="496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288000">
              <a:lnSpc>
                <a:spcPct val="100000"/>
              </a:lnSpc>
              <a:spcAft>
                <a:spcPts val="1134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Simultaneous Localization and Mapping (S.L.A.M.) (Cadena et al., 2016)</a:t>
            </a:r>
            <a:endParaRPr b="0" lang="en-PH" sz="2600" spc="-1" strike="noStrike">
              <a:latin typeface="Arial"/>
            </a:endParaRPr>
          </a:p>
          <a:p>
            <a:pPr marL="288000">
              <a:lnSpc>
                <a:spcPct val="100000"/>
              </a:lnSpc>
              <a:spcAft>
                <a:spcPts val="1134"/>
              </a:spcAft>
            </a:pPr>
            <a:r>
              <a:rPr b="0" lang="en-PH" sz="2200" spc="-1" strike="noStrike">
                <a:solidFill>
                  <a:srgbClr val="1c1c1c"/>
                </a:solidFill>
                <a:latin typeface="Noto Sans Light"/>
              </a:rPr>
              <a:t>- constructing a map while keeping track of the robot’s location</a:t>
            </a:r>
            <a:endParaRPr b="0" lang="en-PH" sz="2200" spc="-1" strike="noStrike">
              <a:latin typeface="Arial"/>
            </a:endParaRPr>
          </a:p>
          <a:p>
            <a:pPr marL="288000">
              <a:lnSpc>
                <a:spcPct val="100000"/>
              </a:lnSpc>
              <a:spcAft>
                <a:spcPts val="1134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SemiBold"/>
              </a:rPr>
              <a:t>Visual S.L.A.M. </a:t>
            </a:r>
            <a:endParaRPr b="0" lang="en-PH" sz="2600" spc="-1" strike="noStrike">
              <a:latin typeface="Arial"/>
            </a:endParaRPr>
          </a:p>
          <a:p>
            <a:pPr marL="288000">
              <a:lnSpc>
                <a:spcPct val="100000"/>
              </a:lnSpc>
              <a:spcAft>
                <a:spcPts val="1134"/>
              </a:spcAft>
            </a:pPr>
            <a:r>
              <a:rPr b="0" lang="en-PH" sz="2200" spc="-1" strike="noStrike">
                <a:solidFill>
                  <a:srgbClr val="1c1c1c"/>
                </a:solidFill>
                <a:latin typeface="Noto Sans Light"/>
              </a:rPr>
              <a:t>- S.L.A.M. with focus on the use of the camera sensor</a:t>
            </a:r>
            <a:endParaRPr b="0" lang="en-PH" sz="2200" spc="-1" strike="noStrike">
              <a:latin typeface="Arial"/>
            </a:endParaRPr>
          </a:p>
          <a:p>
            <a:pPr marL="288000">
              <a:lnSpc>
                <a:spcPct val="100000"/>
              </a:lnSpc>
              <a:spcAft>
                <a:spcPts val="1134"/>
              </a:spcAft>
            </a:pPr>
            <a:r>
              <a:rPr b="1" lang="en-PH" sz="2600" spc="-1" strike="noStrike">
                <a:solidFill>
                  <a:srgbClr val="1c1c1c"/>
                </a:solidFill>
                <a:latin typeface="Noto Sans Light"/>
              </a:rPr>
              <a:t>Visual Odometry (O’Mahony et al., 2019)</a:t>
            </a:r>
            <a:endParaRPr b="0" lang="en-PH" sz="2600" spc="-1" strike="noStrike">
              <a:latin typeface="Arial"/>
            </a:endParaRPr>
          </a:p>
          <a:p>
            <a:pPr marL="288000">
              <a:lnSpc>
                <a:spcPct val="100000"/>
              </a:lnSpc>
              <a:spcAft>
                <a:spcPts val="1134"/>
              </a:spcAft>
            </a:pPr>
            <a:r>
              <a:rPr b="0" lang="en-PH" sz="2200" spc="-1" strike="noStrike">
                <a:solidFill>
                  <a:srgbClr val="1c1c1c"/>
                </a:solidFill>
                <a:latin typeface="Noto Sans Semibold"/>
              </a:rPr>
              <a:t>- tracking the change in position over time using a stream of images</a:t>
            </a:r>
            <a:endParaRPr b="0" lang="en-PH" sz="2200" spc="-1" strike="noStrike">
              <a:latin typeface="Arial"/>
            </a:endParaRPr>
          </a:p>
          <a:p>
            <a:pPr marL="288000">
              <a:lnSpc>
                <a:spcPct val="100000"/>
              </a:lnSpc>
              <a:spcAft>
                <a:spcPts val="1134"/>
              </a:spcAft>
            </a:pPr>
            <a:r>
              <a:rPr b="0" lang="en-PH" sz="2200" spc="-1" strike="noStrike">
                <a:solidFill>
                  <a:srgbClr val="1c1c1c"/>
                </a:solidFill>
                <a:latin typeface="Noto Sans Semibold"/>
              </a:rPr>
              <a:t> </a:t>
            </a:r>
            <a:endParaRPr b="0" lang="en-PH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d7"/>
                </a:solidFill>
                <a:latin typeface="Nato Sans Black"/>
              </a:rPr>
              <a:t>Methodology</a:t>
            </a:r>
            <a:endParaRPr b="0" lang="en-PH" sz="3200" spc="-1" strike="noStrike">
              <a:latin typeface="Arial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360000" y="1980000"/>
            <a:ext cx="9179640" cy="467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Font typeface="StarSymbol"/>
              <a:buAutoNum type="romanUcPeriod"/>
            </a:pPr>
            <a:r>
              <a:rPr b="0" lang="en-PH" sz="2600" spc="-1" strike="noStrike">
                <a:latin typeface="Noto Sans SemiBold"/>
              </a:rPr>
              <a:t>Mirror Detection</a:t>
            </a:r>
            <a:endParaRPr b="0" lang="en-PH" sz="26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Font typeface="StarSymbol"/>
              <a:buAutoNum type="romanUcPeriod"/>
            </a:pPr>
            <a:r>
              <a:rPr b="0" lang="en-PH" sz="2600" spc="-1" strike="noStrike">
                <a:latin typeface="Noto Sans SemiBold"/>
              </a:rPr>
              <a:t> </a:t>
            </a:r>
            <a:r>
              <a:rPr b="0" lang="en-PH" sz="2600" spc="-1" strike="noStrike">
                <a:latin typeface="Noto Sans SemiBold"/>
              </a:rPr>
              <a:t>SLAM Framework</a:t>
            </a:r>
            <a:endParaRPr b="0" lang="en-PH" sz="26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Font typeface="StarSymbol"/>
              <a:buAutoNum type="romanUcPeriod"/>
            </a:pPr>
            <a:r>
              <a:rPr b="0" lang="en-PH" sz="2600" spc="-1" strike="noStrike">
                <a:latin typeface="Noto Sans SemiBold"/>
              </a:rPr>
              <a:t> </a:t>
            </a:r>
            <a:r>
              <a:rPr b="0" lang="en-PH" sz="2600" spc="-1" strike="noStrike">
                <a:latin typeface="Noto Sans SemiBold"/>
              </a:rPr>
              <a:t>Formation of the robot body</a:t>
            </a:r>
            <a:endParaRPr b="0" lang="en-PH" sz="2600" spc="-1" strike="noStrike"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</a:pPr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Mirror Detection</a:t>
            </a:r>
            <a:br/>
            <a:endParaRPr b="0" lang="en-PH" sz="3200" spc="-1" strike="noStrike"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360000" y="1656000"/>
            <a:ext cx="9179640" cy="500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0" lang="en-PH" sz="2600" spc="-1" strike="noStrike">
                <a:solidFill>
                  <a:srgbClr val="1c1c1c"/>
                </a:solidFill>
                <a:latin typeface="Noto Sans SemiBold"/>
              </a:rPr>
              <a:t>- most approaches to mirror detection use extra sensors or neural networks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0" lang="en-PH" sz="2600" spc="-1" strike="noStrike">
                <a:solidFill>
                  <a:srgbClr val="1c1c1c"/>
                </a:solidFill>
                <a:latin typeface="Noto Sans SemiBold"/>
              </a:rPr>
              <a:t>- extra sensors like laser rangefinders are limited by the behavior of light (Koch et al., 2015)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0" lang="en-PH" sz="2600" spc="-1" strike="noStrike">
                <a:solidFill>
                  <a:srgbClr val="1c1c1c"/>
                </a:solidFill>
                <a:latin typeface="Noto Sans SemiBold"/>
              </a:rPr>
              <a:t> </a:t>
            </a:r>
            <a:endParaRPr b="0" lang="en-PH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0" lang="en-PH" sz="2600" spc="-1" strike="noStrike">
                <a:solidFill>
                  <a:srgbClr val="1c1c1c"/>
                </a:solidFill>
                <a:latin typeface="Noto Sans SemiBold"/>
              </a:rPr>
              <a:t>- neural networks are expensive and might be overkill (Marcus, 2018)</a:t>
            </a:r>
            <a:endParaRPr b="0" lang="en-PH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PH" sz="3200" spc="-1" strike="noStrike">
                <a:solidFill>
                  <a:srgbClr val="ffffff"/>
                </a:solidFill>
                <a:latin typeface="Nato Sans Black"/>
              </a:rPr>
              <a:t>Mirror Detection</a:t>
            </a:r>
            <a:endParaRPr b="1" lang="en-PH" sz="3200" spc="-1" strike="noStrike">
              <a:solidFill>
                <a:srgbClr val="ffffff"/>
              </a:solidFill>
              <a:latin typeface="Nato Sans Black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360000" y="1800000"/>
            <a:ext cx="9179640" cy="4993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r>
              <a:rPr b="0" lang="en-PH" sz="2600" spc="-1" strike="noStrike">
                <a:latin typeface="Noto Sans SemiBold"/>
              </a:rPr>
              <a:t>The study will leverage the observable behavior of light to detect the mirror. It will also employ egomotion to gather information provided by invariants and motion parallax.</a:t>
            </a:r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r>
              <a:rPr b="0" lang="en-PH" sz="2600" spc="-1" strike="noStrike">
                <a:latin typeface="Noto Sans SemiBold"/>
              </a:rPr>
              <a:t>1. Set a main reference point (MRP)</a:t>
            </a:r>
            <a:endParaRPr b="0" lang="en-PH" sz="2600" spc="-1" strike="noStrike">
              <a:latin typeface="Noto Sans SemiBold"/>
            </a:endParaRPr>
          </a:p>
          <a:p>
            <a:r>
              <a:rPr b="0" lang="en-PH" sz="2600" spc="-1" strike="noStrike">
                <a:latin typeface="Noto Sans SemiBold"/>
              </a:rPr>
              <a:t>2. Do the following for each frame:</a:t>
            </a:r>
            <a:endParaRPr b="0" lang="en-PH" sz="2600" spc="-1" strike="noStrike">
              <a:latin typeface="Noto Sans SemiBold"/>
            </a:endParaRPr>
          </a:p>
          <a:p>
            <a:r>
              <a:rPr b="0" lang="en-PH" sz="2600" spc="-1" strike="noStrike">
                <a:latin typeface="Noto Sans SemiBold"/>
              </a:rPr>
              <a:t>	</a:t>
            </a:r>
            <a:r>
              <a:rPr b="0" lang="en-PH" sz="2600" spc="-1" strike="noStrike">
                <a:latin typeface="Noto Sans SemiBold"/>
              </a:rPr>
              <a:t>- Separate the frame into the largest regions</a:t>
            </a:r>
            <a:endParaRPr b="0" lang="en-PH" sz="2600" spc="-1" strike="noStrike">
              <a:latin typeface="Noto Sans SemiBold"/>
            </a:endParaRPr>
          </a:p>
          <a:p>
            <a:r>
              <a:rPr b="0" lang="en-PH" sz="2600" spc="-1" strike="noStrike">
                <a:latin typeface="Noto Sans SemiBold"/>
              </a:rPr>
              <a:t>	</a:t>
            </a:r>
            <a:r>
              <a:rPr b="0" lang="en-PH" sz="2600" spc="-1" strike="noStrike">
                <a:latin typeface="Noto Sans SemiBold"/>
              </a:rPr>
              <a:t>- Segregate the largest contours in those regions into groups of shapes and compute their areas</a:t>
            </a:r>
            <a:endParaRPr b="0" lang="en-PH" sz="2600" spc="-1" strike="noStrike">
              <a:latin typeface="Noto Sans SemiBold"/>
            </a:endParaRPr>
          </a:p>
          <a:p>
            <a:r>
              <a:rPr b="0" lang="en-PH" sz="2600" spc="-1" strike="noStrike">
                <a:latin typeface="Noto Sans SemiBold"/>
              </a:rPr>
              <a:t>	</a:t>
            </a:r>
            <a:r>
              <a:rPr b="0" lang="en-PH" sz="2600" spc="-1" strike="noStrike">
                <a:latin typeface="Noto Sans SemiBold"/>
              </a:rPr>
              <a:t>- Track the growth and movement of the shapes </a:t>
            </a:r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  <a:p>
            <a:endParaRPr b="0" lang="en-PH" sz="2600" spc="-1" strike="noStrike"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en-PH" sz="3200" spc="-1" strike="noStrike">
                <a:solidFill>
                  <a:srgbClr val="ffffff"/>
                </a:solidFill>
                <a:latin typeface="Noto Sans Black"/>
              </a:rPr>
              <a:t>Successful mirror detection requirements</a:t>
            </a:r>
            <a:endParaRPr b="0" lang="en-PH" sz="32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5040000" y="2376000"/>
            <a:ext cx="4608000" cy="3456000"/>
          </a:xfrm>
          <a:prstGeom prst="rect">
            <a:avLst/>
          </a:prstGeom>
          <a:ln>
            <a:noFill/>
          </a:ln>
        </p:spPr>
      </p:pic>
      <p:sp>
        <p:nvSpPr>
          <p:cNvPr id="99" name="TextShape 2"/>
          <p:cNvSpPr txBox="1"/>
          <p:nvPr/>
        </p:nvSpPr>
        <p:spPr>
          <a:xfrm>
            <a:off x="288000" y="1944000"/>
            <a:ext cx="4479480" cy="4679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4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Noto Sans SemiBold"/>
              </a:rPr>
              <a:t>- if visible, the </a:t>
            </a:r>
            <a:r>
              <a:rPr b="0" lang="en-PH" sz="3200" spc="-1" strike="noStrike">
                <a:latin typeface="Noto Sans SemiBold"/>
              </a:rPr>
              <a:t>main reference </a:t>
            </a:r>
            <a:r>
              <a:rPr b="0" lang="en-PH" sz="3200" spc="-1" strike="noStrike">
                <a:latin typeface="Noto Sans SemiBold"/>
              </a:rPr>
              <a:t>point (MRP, </a:t>
            </a:r>
            <a:r>
              <a:rPr b="0" lang="en-PH" sz="3200" spc="-1" strike="noStrike">
                <a:latin typeface="Noto Sans SemiBold"/>
              </a:rPr>
              <a:t>outlined in green) </a:t>
            </a:r>
            <a:r>
              <a:rPr b="0" lang="en-PH" sz="3200" spc="-1" strike="noStrike">
                <a:latin typeface="Noto Sans SemiBold"/>
              </a:rPr>
              <a:t>will change/move </a:t>
            </a:r>
            <a:r>
              <a:rPr b="0" lang="en-PH" sz="3200" spc="-1" strike="noStrike">
                <a:latin typeface="Noto Sans SemiBold"/>
              </a:rPr>
              <a:t>in parallel with the </a:t>
            </a:r>
            <a:r>
              <a:rPr b="0" lang="en-PH" sz="3200" spc="-1" strike="noStrike">
                <a:latin typeface="Noto Sans SemiBold"/>
              </a:rPr>
              <a:t>robot</a:t>
            </a:r>
            <a:endParaRPr b="0" lang="en-PH" sz="32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Noto Sans SemiBold"/>
              </a:rPr>
              <a:t>- auxiliary </a:t>
            </a:r>
            <a:r>
              <a:rPr b="0" lang="en-PH" sz="3200" spc="-1" strike="noStrike">
                <a:latin typeface="Noto Sans SemiBold"/>
              </a:rPr>
              <a:t>reference blobs </a:t>
            </a:r>
            <a:r>
              <a:rPr b="0" lang="en-PH" sz="3200" spc="-1" strike="noStrike">
                <a:latin typeface="Noto Sans SemiBold"/>
              </a:rPr>
              <a:t>(ARBs) will </a:t>
            </a:r>
            <a:r>
              <a:rPr b="0" lang="en-PH" sz="3200" spc="-1" strike="noStrike">
                <a:latin typeface="Noto Sans SemiBold"/>
              </a:rPr>
              <a:t>enter/exit the field </a:t>
            </a:r>
            <a:r>
              <a:rPr b="0" lang="en-PH" sz="3200" spc="-1" strike="noStrike">
                <a:latin typeface="Noto Sans SemiBold"/>
              </a:rPr>
              <a:t>of view</a:t>
            </a:r>
            <a:endParaRPr b="0" lang="en-PH" sz="3200" spc="-1" strike="noStrike">
              <a:latin typeface="Noto Sans SemiBold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PH" sz="3200" spc="-1" strike="noStrike">
                <a:latin typeface="Noto Sans SemiBold"/>
              </a:rPr>
              <a:t>-ARBS will also </a:t>
            </a:r>
            <a:r>
              <a:rPr b="0" lang="en-PH" sz="3200" spc="-1" strike="noStrike">
                <a:latin typeface="Noto Sans SemiBold"/>
              </a:rPr>
              <a:t>change/move in </a:t>
            </a:r>
            <a:r>
              <a:rPr b="0" lang="en-PH" sz="3200" spc="-1" strike="noStrike">
                <a:latin typeface="Noto Sans SemiBold"/>
              </a:rPr>
              <a:t>parallel with the </a:t>
            </a:r>
            <a:r>
              <a:rPr b="0" lang="en-PH" sz="3200" spc="-1" strike="noStrike">
                <a:latin typeface="Noto Sans SemiBold"/>
              </a:rPr>
              <a:t>robot</a:t>
            </a:r>
            <a:endParaRPr b="0" lang="en-PH" sz="3200" spc="-1" strike="noStrike">
              <a:latin typeface="Noto Sans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588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2022-08-29T00:04:43Z</dcterms:created>
  <dc:creator/>
  <dc:description/>
  <dc:language>en-PH</dc:language>
  <cp:lastModifiedBy/>
  <dcterms:modified xsi:type="dcterms:W3CDTF">2022-09-01T14:32:15Z</dcterms:modified>
  <cp:revision>7</cp:revision>
  <dc:subject/>
  <dc:title>Alizarin</dc:title>
</cp:coreProperties>
</file>